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sldIdLst>
    <p:sldId id="256" r:id="rId2"/>
    <p:sldId id="302" r:id="rId3"/>
    <p:sldId id="303" r:id="rId4"/>
    <p:sldId id="289" r:id="rId5"/>
    <p:sldId id="304" r:id="rId6"/>
    <p:sldId id="305" r:id="rId7"/>
    <p:sldId id="306" r:id="rId8"/>
    <p:sldId id="291" r:id="rId9"/>
    <p:sldId id="273" r:id="rId10"/>
    <p:sldId id="261" r:id="rId11"/>
    <p:sldId id="307" r:id="rId12"/>
    <p:sldId id="284" r:id="rId13"/>
    <p:sldId id="308" r:id="rId14"/>
    <p:sldId id="292" r:id="rId15"/>
    <p:sldId id="262" r:id="rId16"/>
    <p:sldId id="309" r:id="rId17"/>
    <p:sldId id="263" r:id="rId18"/>
    <p:sldId id="293" r:id="rId19"/>
    <p:sldId id="264" r:id="rId20"/>
    <p:sldId id="310" r:id="rId21"/>
    <p:sldId id="294" r:id="rId22"/>
    <p:sldId id="274" r:id="rId23"/>
    <p:sldId id="275" r:id="rId24"/>
    <p:sldId id="276" r:id="rId25"/>
    <p:sldId id="277" r:id="rId26"/>
    <p:sldId id="311" r:id="rId27"/>
    <p:sldId id="295" r:id="rId28"/>
    <p:sldId id="313" r:id="rId29"/>
    <p:sldId id="266" r:id="rId30"/>
    <p:sldId id="312" r:id="rId31"/>
    <p:sldId id="267" r:id="rId32"/>
    <p:sldId id="314" r:id="rId33"/>
    <p:sldId id="296" r:id="rId34"/>
    <p:sldId id="268" r:id="rId35"/>
    <p:sldId id="315" r:id="rId36"/>
    <p:sldId id="269" r:id="rId37"/>
    <p:sldId id="297" r:id="rId38"/>
    <p:sldId id="270" r:id="rId39"/>
    <p:sldId id="316" r:id="rId40"/>
    <p:sldId id="298" r:id="rId41"/>
    <p:sldId id="283" r:id="rId42"/>
    <p:sldId id="317" r:id="rId43"/>
    <p:sldId id="299" r:id="rId44"/>
    <p:sldId id="285" r:id="rId45"/>
    <p:sldId id="319" r:id="rId46"/>
    <p:sldId id="286" r:id="rId47"/>
    <p:sldId id="318" r:id="rId48"/>
    <p:sldId id="300" r:id="rId49"/>
    <p:sldId id="287" r:id="rId50"/>
    <p:sldId id="288" r:id="rId51"/>
    <p:sldId id="278" r:id="rId52"/>
    <p:sldId id="279" r:id="rId53"/>
    <p:sldId id="280" r:id="rId54"/>
    <p:sldId id="281" r:id="rId55"/>
    <p:sldId id="282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336600"/>
    <a:srgbClr val="FFFF66"/>
    <a:srgbClr val="F1EDE3"/>
    <a:srgbClr val="CC3300"/>
    <a:srgbClr val="000000"/>
    <a:srgbClr val="F9FEDE"/>
    <a:srgbClr val="E3FDE8"/>
    <a:srgbClr val="FF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0" d="100"/>
          <a:sy n="40" d="100"/>
        </p:scale>
        <p:origin x="-148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D1BD6B-8325-4A69-9DD0-49AE84E3231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897B17-1FD8-4722-988E-4ACE4E1BFCFA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D7BFE-E5D3-4D2A-A103-D366B79DF38D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5A800-A53B-40E5-8FD0-A67C760D1E09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D63324-0028-4505-9B0A-E46EE9F6D31D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E039A1-2881-415B-89AA-A414A8929648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46A126-BCA6-4809-8979-EE8B5BA30A71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BE16A6-8E1C-4317-ADF4-80BF7D0F2AB0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943E0-2C43-4DBF-8332-4374CFFDD80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54E2D7-F7D9-4AD5-86E2-15B3BF286B2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9CAF6F-B132-441E-AA1D-60C096FA4A82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92B6F24-6951-41E3-B0EE-A3ECE88636F3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135938" cy="5832475"/>
          </a:xfrm>
          <a:gradFill rotWithShape="1">
            <a:gsLst>
              <a:gs pos="0">
                <a:srgbClr val="FCFEE2"/>
              </a:gs>
              <a:gs pos="50000">
                <a:srgbClr val="FFEFFD"/>
              </a:gs>
              <a:gs pos="100000">
                <a:srgbClr val="FCFEE2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609600" indent="-609600" algn="ctr">
              <a:lnSpc>
                <a:spcPct val="110000"/>
              </a:lnSpc>
              <a:buFontTx/>
              <a:buNone/>
            </a:pPr>
            <a:r>
              <a:rPr lang="en-US" sz="3600" b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27-ma’ruza:Etnogeniz 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va</a:t>
            </a:r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etnik</a:t>
            </a:r>
            <a:r>
              <a:rPr lang="en-US" sz="36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masalalar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endParaRPr lang="ru-RU" sz="36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609600" indent="-609600" algn="ctr">
              <a:lnSpc>
                <a:spcPct val="110000"/>
              </a:lnSpc>
              <a:buFontTx/>
              <a:buNone/>
            </a:pP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REJA:</a:t>
            </a:r>
          </a:p>
          <a:p>
            <a:pPr marL="609600" indent="-609600" algn="just">
              <a:lnSpc>
                <a:spcPct val="110000"/>
              </a:lnSpc>
              <a:buFontTx/>
              <a:buAutoNum type="arabicPeriod"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xalqining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asosini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tashkil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etgan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urug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’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qabila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elatlar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marL="609600" indent="-609600" algn="just">
              <a:lnSpc>
                <a:spcPct val="110000"/>
              </a:lnSpc>
              <a:buFontTx/>
              <a:buAutoNum type="arabicPeriod"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etnik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shakllanishi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 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tarixi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bosqichlari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marL="609600" indent="-609600" algn="just">
              <a:lnSpc>
                <a:spcPct val="110000"/>
              </a:lnSpc>
              <a:buFontTx/>
              <a:buAutoNum type="arabicPeriod"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hozirgi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zamon</a:t>
            </a:r>
            <a:r>
              <a:rPr lang="ru-RU" sz="36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476250"/>
            <a:ext cx="8064500" cy="5905500"/>
          </a:xfrm>
          <a:gradFill rotWithShape="1">
            <a:gsLst>
              <a:gs pos="0">
                <a:srgbClr val="E3FDE8"/>
              </a:gs>
              <a:gs pos="50000">
                <a:srgbClr val="F1EDE3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1500" algn="just">
              <a:lnSpc>
                <a:spcPct val="110000"/>
              </a:lnSpc>
              <a:buFontTx/>
              <a:buNone/>
            </a:pPr>
            <a:r>
              <a:rPr lang="ru-RU" sz="36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Ayrim etnoslarni bir-biridan farqlovchi muhim belgilaridan biri bu</a:t>
            </a:r>
            <a:r>
              <a:rPr lang="ru-RU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i="1" u="sng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MADANIY XUSUSIYATLARDIR.</a:t>
            </a:r>
            <a:r>
              <a:rPr lang="ru-RU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Bu xususiyatlarni har bir xalq o’z tarixiy-madaniy rivojlanish jarayonida o’zlashtiradi va avloddan-avlodga qoldiradi. Fanda bu jarayon</a:t>
            </a:r>
            <a:r>
              <a:rPr lang="ru-RU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i="1" u="sng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«ETNIK AN’ANALAR»</a:t>
            </a:r>
            <a:r>
              <a:rPr lang="ru-RU" sz="3600" b="1" i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deyiladi.</a:t>
            </a:r>
            <a:r>
              <a:rPr lang="ru-RU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457200" algn="just">
              <a:lnSpc>
                <a:spcPct val="12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Bunday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an’analar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bir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ijtimoiy-iqtisodiy</a:t>
            </a:r>
            <a:r>
              <a:rPr lang="ru-RU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tabiiy-geografik</a:t>
            </a:r>
            <a:r>
              <a:rPr lang="ru-RU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shart-sharoitlari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bilan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bog’liq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bo’ladi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u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yoki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tarixiy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davrlarda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</a:p>
          <a:p>
            <a:pPr marL="0" indent="457200" algn="just">
              <a:lnSpc>
                <a:spcPct val="12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Osiyoning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janubiy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viloyatlarida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baland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bo’yli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yuzi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tor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irqning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vakillari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tarqalgan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135938" cy="5832475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57150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4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Shimoliy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dasht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cho’l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hududlarida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esa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janub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aholisidan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farq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qiluvchi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boshi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do’maloq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yuzi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juda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keng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cho’ziq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bo’lmagan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qabilalar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yashaganlar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sz="36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Fanda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janubiy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qiyofali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odamlar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Yer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dengizi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irqining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vakillari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ataladi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ru-RU" b="1" dirty="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761038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1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Ular Old Osiyo, Mes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opotamiya, Eron, Afg’oniston,</a:t>
            </a:r>
            <a:r>
              <a:rPr lang="ru-RU" sz="3600" b="1">
                <a:solidFill>
                  <a:srgbClr val="FF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 Osiyo, Hindiston kabi geografik hududga yoyilganlar.</a:t>
            </a:r>
            <a:r>
              <a:rPr lang="ru-RU" sz="3600" b="1">
                <a:solidFill>
                  <a:srgbClr val="CC3300"/>
                </a:solidFill>
              </a:rPr>
              <a:t> </a:t>
            </a:r>
          </a:p>
          <a:p>
            <a:pPr marL="0" indent="354013" algn="just">
              <a:lnSpc>
                <a:spcPct val="11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Shimoliy qiyofali odamlar Janubiy Sibir hududidan to Qozog’iston, O’rta Osiyoning shimoli-sharqiy qismida Ural, Volga bo’yi  yerlarigacha tarqalgan.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80400" cy="5905500"/>
          </a:xfrm>
          <a:gradFill rotWithShape="1">
            <a:gsLst>
              <a:gs pos="0">
                <a:srgbClr val="FFEFFD"/>
              </a:gs>
              <a:gs pos="50000">
                <a:srgbClr val="F9FEDE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3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Professor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A. </a:t>
            </a:r>
            <a:r>
              <a:rPr lang="ru-RU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Sa</a:t>
            </a:r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g</a:t>
            </a:r>
            <a:r>
              <a:rPr lang="ru-RU" sz="36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dullayevning</a:t>
            </a:r>
            <a:r>
              <a:rPr lang="ru-RU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tadqiqotlariga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ko’ra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bronza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davriga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kelib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Osiyo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hududida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qadimgi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janubiy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shimoliy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qiyofadagi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odamlar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vakillarining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qo’shilish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jarayoni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boshlanadi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aynan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ular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Osiyoning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qadimgi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xalqlariga</a:t>
            </a:r>
            <a:r>
              <a:rPr lang="ru-RU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asos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solganlar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759450"/>
          </a:xfrm>
          <a:gradFill rotWithShape="1">
            <a:gsLst>
              <a:gs pos="0">
                <a:srgbClr val="FFEFFD"/>
              </a:gs>
              <a:gs pos="50000">
                <a:srgbClr val="F1EDE3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3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Bu davrda o’lkamizda murakkab etnik-madaniy jarayonlar bo’lib o’tgan, xususan, janubdagi hosildor yerlar o’troq dehqonchilik aholisi tomonidan o’zlashtirila boshla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n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gan bo’lsa, shimoliy viloyatlarda ko’chmanchi chorvador aholi tarqala boshlagan.</a:t>
            </a:r>
            <a:r>
              <a:rPr lang="ru-RU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3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Ular orasidagi uzviy munosabatlar tufayli ijtimoiy-iqtisodiy va madaniy-etnik jarayonlar avj olgan.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  <a:p>
            <a:pPr marL="0" indent="354013" algn="just">
              <a:lnSpc>
                <a:spcPct val="13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 xalqiga xos O’rta Osiyo</a:t>
            </a:r>
            <a:r>
              <a:rPr lang="ru-RU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IKKI DARYO ORALIG’I IRQINING </a:t>
            </a:r>
            <a:r>
              <a:rPr lang="ru-RU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shakllanish davri, makoni va tarixi masalalarida fanda yagona fikr yo’q edi. </a:t>
            </a:r>
            <a:endParaRPr lang="ru-RU"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04813"/>
            <a:ext cx="8207375" cy="6048375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2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Ayrim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olimlar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irq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bundan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6-8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ming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yil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oldin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desa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ayrimlari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3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ming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yil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desa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uchinchi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guruh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olimlar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esa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XVI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asrda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der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edilar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sz="3600" b="1" dirty="0">
                <a:solidFill>
                  <a:schemeClr val="hlink"/>
                </a:solidFill>
              </a:rPr>
              <a:t> 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Keyingi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yillarda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olib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borilgan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tadqiqotlar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natijasida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olimlar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o’rtasida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IKKI DARYO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ORALIG’I IRQINING SHAKL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LANISHI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BUNDAN 2200-2300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YIL</a:t>
            </a:r>
            <a:endParaRPr lang="ru-RU" sz="3600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07375" cy="5922963"/>
          </a:xfrm>
          <a:gradFill rotWithShape="1">
            <a:gsLst>
              <a:gs pos="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10000"/>
              </a:lnSpc>
              <a:buFontTx/>
              <a:buNone/>
            </a:pP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ILGARI BOSHLANGAN, DEGAN FIKR USTUNLIK QILMOQDA.</a:t>
            </a:r>
          </a:p>
          <a:p>
            <a:pPr marL="0" indent="539750" algn="just">
              <a:lnSpc>
                <a:spcPct val="110000"/>
              </a:lnSpc>
              <a:buFontTx/>
              <a:buNone/>
            </a:pP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Ko’pgina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ilmiy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adabiyotlarda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xalqining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shakllanishida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sakkizta</a:t>
            </a:r>
            <a:r>
              <a:rPr lang="ru-RU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davr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sanab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o’tiladi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BULAR QATORIDA AHMONIYLAR, MAKEDONIYALIKLAR, ARABLAR VA MO’G’ULLAR ISTILOLARI SANAB O’TILADI.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ru-RU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759450"/>
          </a:xfrm>
          <a:gradFill rotWithShape="1">
            <a:gsLst>
              <a:gs pos="0">
                <a:srgbClr val="F9FEDE"/>
              </a:gs>
              <a:gs pos="100000">
                <a:srgbClr val="F1EDE3"/>
              </a:gs>
            </a:gsLst>
            <a:lin ang="5400000" scaled="1"/>
          </a:gradFill>
          <a:ln w="57150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40000"/>
              </a:lnSpc>
              <a:buFontTx/>
              <a:buNone/>
            </a:pPr>
            <a:r>
              <a:rPr lang="ru-RU" sz="3600" b="1"/>
              <a:t>Albatta, bu istilolar</a:t>
            </a:r>
            <a:r>
              <a:rPr lang="en-US" sz="3600" b="1"/>
              <a:t> </a:t>
            </a:r>
            <a:r>
              <a:rPr lang="ru-RU" sz="3600" b="1"/>
              <a:t>yerli xalqlar madaniyatiga, tiliga, turmush tarziga o’z ta’sirini o’tkazgan, biroq yerli xalqlarga  irqiy va etnik ta’sir ko’rsata olmagan. Ular son jihatdan ko’pchilikni tashkil etgan mahalliy aholi tarkibiga singib ketgan.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644900"/>
            <a:ext cx="8496300" cy="2952750"/>
          </a:xfrm>
          <a:gradFill rotWithShape="1">
            <a:gsLst>
              <a:gs pos="0">
                <a:srgbClr val="E8FEEA"/>
              </a:gs>
              <a:gs pos="50000">
                <a:srgbClr val="FCFEE2"/>
              </a:gs>
              <a:gs pos="100000">
                <a:srgbClr val="E8FEEA"/>
              </a:gs>
            </a:gsLst>
            <a:lin ang="5400000" scaled="1"/>
          </a:gradFill>
          <a:ln w="28575">
            <a:solidFill>
              <a:srgbClr val="CC3300"/>
            </a:solidFill>
          </a:ln>
        </p:spPr>
        <p:txBody>
          <a:bodyPr/>
          <a:lstStyle/>
          <a:p>
            <a:pPr marL="0" indent="354013" algn="just">
              <a:lnSpc>
                <a:spcPct val="90000"/>
              </a:lnSpc>
              <a:buFontTx/>
              <a:buNone/>
            </a:pP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“Movarounnahr sarhadlariga uzoq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tariximiz davomida ne-ne bosqinchi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lar kirib kelmagan, ko’p yillar,  balki asrlar davomida yurtimizda ne-ne  o’zga sulolalar hukmronlik qilmagan deysiz…</a:t>
            </a:r>
          </a:p>
        </p:txBody>
      </p:sp>
      <p:graphicFrame>
        <p:nvGraphicFramePr>
          <p:cNvPr id="58372" name="Object 4"/>
          <p:cNvGraphicFramePr>
            <a:graphicFrameLocks noGrp="1" noChangeAspect="1"/>
          </p:cNvGraphicFramePr>
          <p:nvPr>
            <p:ph type="title"/>
          </p:nvPr>
        </p:nvGraphicFramePr>
        <p:xfrm>
          <a:off x="2339975" y="188913"/>
          <a:ext cx="4103688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r:id="rId3" imgW="5187960" imgH="4191480" progId="">
                  <p:embed/>
                </p:oleObj>
              </mc:Choice>
              <mc:Fallback>
                <p:oleObj r:id="rId3" imgW="5187960" imgH="419148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88913"/>
                        <a:ext cx="4103688" cy="32988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CC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49275"/>
            <a:ext cx="8229600" cy="5759450"/>
          </a:xfrm>
          <a:gradFill rotWithShape="1">
            <a:gsLst>
              <a:gs pos="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10000"/>
              </a:lnSpc>
              <a:buFontTx/>
              <a:buNone/>
            </a:pPr>
            <a:r>
              <a:rPr lang="ru-RU" sz="3600" b="1" dirty="0" err="1">
                <a:solidFill>
                  <a:srgbClr val="0070C0"/>
                </a:solidFill>
              </a:rPr>
              <a:t>Ilk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ru-RU" sz="3600" b="1" dirty="0" err="1">
                <a:solidFill>
                  <a:srgbClr val="0070C0"/>
                </a:solidFill>
              </a:rPr>
              <a:t>temir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ru-RU" sz="3600" b="1" dirty="0" err="1">
                <a:solidFill>
                  <a:srgbClr val="0070C0"/>
                </a:solidFill>
              </a:rPr>
              <a:t>davridan</a:t>
            </a:r>
            <a:r>
              <a:rPr lang="ru-RU" sz="3600" b="1" dirty="0">
                <a:solidFill>
                  <a:srgbClr val="0070C0"/>
                </a:solidFill>
              </a:rPr>
              <a:t> </a:t>
            </a:r>
            <a:r>
              <a:rPr lang="ru-RU" sz="3600" b="1" dirty="0" err="1">
                <a:solidFill>
                  <a:srgbClr val="0070C0"/>
                </a:solidFill>
              </a:rPr>
              <a:t>boshlab</a:t>
            </a:r>
            <a:r>
              <a:rPr lang="ru-RU" sz="3600" b="1" dirty="0">
                <a:solidFill>
                  <a:srgbClr val="0070C0"/>
                </a:solidFill>
              </a:rPr>
              <a:t> (</a:t>
            </a:r>
            <a:r>
              <a:rPr lang="ru-RU" sz="3600" b="1" dirty="0" err="1">
                <a:solidFill>
                  <a:srgbClr val="0070C0"/>
                </a:solidFill>
              </a:rPr>
              <a:t>mil</a:t>
            </a:r>
            <a:r>
              <a:rPr lang="ru-RU" sz="3600" b="1" dirty="0">
                <a:solidFill>
                  <a:srgbClr val="0070C0"/>
                </a:solidFill>
              </a:rPr>
              <a:t>. </a:t>
            </a:r>
            <a:r>
              <a:rPr lang="ru-RU" sz="3600" b="1" dirty="0" err="1">
                <a:solidFill>
                  <a:srgbClr val="0070C0"/>
                </a:solidFill>
              </a:rPr>
              <a:t>avv</a:t>
            </a:r>
            <a:r>
              <a:rPr lang="ru-RU" sz="3600" b="1" dirty="0">
                <a:solidFill>
                  <a:srgbClr val="0070C0"/>
                </a:solidFill>
              </a:rPr>
              <a:t>. IX-VII </a:t>
            </a:r>
            <a:r>
              <a:rPr lang="ru-RU" sz="3600" b="1" dirty="0" err="1">
                <a:solidFill>
                  <a:srgbClr val="0070C0"/>
                </a:solidFill>
              </a:rPr>
              <a:t>asrlar</a:t>
            </a:r>
            <a:r>
              <a:rPr lang="ru-RU" sz="3600" b="1" dirty="0">
                <a:solidFill>
                  <a:srgbClr val="0070C0"/>
                </a:solidFill>
              </a:rPr>
              <a:t>) </a:t>
            </a:r>
            <a:r>
              <a:rPr lang="ru-RU" sz="3600" b="1" dirty="0" err="1"/>
              <a:t>o’lkamiz</a:t>
            </a:r>
            <a:r>
              <a:rPr lang="en-US" sz="3600" b="1" dirty="0"/>
              <a:t>n</a:t>
            </a:r>
            <a:r>
              <a:rPr lang="ru-RU" sz="3600" b="1" dirty="0"/>
              <a:t>i</a:t>
            </a:r>
            <a:r>
              <a:rPr lang="en-US" sz="3600" b="1" dirty="0"/>
              <a:t>n</a:t>
            </a:r>
            <a:r>
              <a:rPr lang="ru-RU" sz="3600" b="1" dirty="0"/>
              <a:t>g </a:t>
            </a:r>
            <a:r>
              <a:rPr lang="ru-RU" sz="3600" b="1" dirty="0" err="1"/>
              <a:t>qadimgi</a:t>
            </a:r>
            <a:r>
              <a:rPr lang="ru-RU" sz="3600" b="1" dirty="0"/>
              <a:t> </a:t>
            </a:r>
            <a:r>
              <a:rPr lang="ru-RU" sz="3600" b="1" dirty="0" err="1"/>
              <a:t>dehqonchilik</a:t>
            </a:r>
            <a:r>
              <a:rPr lang="ru-RU" sz="3600" b="1" dirty="0"/>
              <a:t> </a:t>
            </a:r>
            <a:r>
              <a:rPr lang="ru-RU" sz="3600" b="1" dirty="0" err="1"/>
              <a:t>vohalarida</a:t>
            </a:r>
            <a:r>
              <a:rPr lang="ru-RU" sz="3600" b="1" dirty="0"/>
              <a:t> </a:t>
            </a:r>
            <a:r>
              <a:rPr lang="ru-RU" sz="3600" b="1" dirty="0" err="1"/>
              <a:t>yashovchi</a:t>
            </a:r>
            <a:r>
              <a:rPr lang="ru-RU" sz="3600" b="1" dirty="0"/>
              <a:t> </a:t>
            </a:r>
            <a:r>
              <a:rPr lang="ru-RU" sz="3600" b="1" dirty="0" err="1"/>
              <a:t>o’troq</a:t>
            </a:r>
            <a:r>
              <a:rPr lang="ru-RU" sz="3600" b="1" dirty="0"/>
              <a:t> </a:t>
            </a:r>
            <a:r>
              <a:rPr lang="ru-RU" sz="3600" b="1" dirty="0" err="1"/>
              <a:t>aholi</a:t>
            </a:r>
            <a:r>
              <a:rPr lang="ru-RU" sz="3600" b="1" dirty="0"/>
              <a:t> </a:t>
            </a:r>
            <a:r>
              <a:rPr lang="ru-RU" sz="3600" b="1" dirty="0" err="1"/>
              <a:t>o’zlari</a:t>
            </a:r>
            <a:r>
              <a:rPr lang="ru-RU" sz="3600" b="1" dirty="0"/>
              <a:t> </a:t>
            </a:r>
            <a:r>
              <a:rPr lang="ru-RU" sz="3600" b="1" dirty="0" err="1"/>
              <a:t>yashab</a:t>
            </a:r>
            <a:r>
              <a:rPr lang="ru-RU" sz="3600" b="1" dirty="0"/>
              <a:t> </a:t>
            </a:r>
            <a:r>
              <a:rPr lang="ru-RU" sz="3600" b="1" dirty="0" err="1"/>
              <a:t>turgan</a:t>
            </a:r>
            <a:r>
              <a:rPr lang="ru-RU" sz="3600" b="1" dirty="0"/>
              <a:t> </a:t>
            </a:r>
            <a:r>
              <a:rPr lang="ru-RU" sz="3600" b="1" dirty="0" err="1"/>
              <a:t>hudud</a:t>
            </a:r>
            <a:r>
              <a:rPr lang="ru-RU" sz="3600" b="1" dirty="0"/>
              <a:t> </a:t>
            </a:r>
            <a:r>
              <a:rPr lang="ru-RU" sz="3600" b="1" dirty="0" err="1"/>
              <a:t>nomlari</a:t>
            </a:r>
            <a:r>
              <a:rPr lang="ru-RU" sz="3600" b="1" dirty="0"/>
              <a:t> </a:t>
            </a:r>
            <a:r>
              <a:rPr lang="ru-RU" sz="3600" b="1" dirty="0" err="1"/>
              <a:t>bilan</a:t>
            </a:r>
            <a:r>
              <a:rPr lang="ru-RU" sz="3600" b="1" dirty="0"/>
              <a:t> </a:t>
            </a:r>
            <a:r>
              <a:rPr lang="ru-RU" sz="3600" b="1" dirty="0" err="1"/>
              <a:t>atala</a:t>
            </a:r>
            <a:r>
              <a:rPr lang="en-US" sz="3600" b="1" dirty="0"/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boshlaganlar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qadimgi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SUG’DIYLAR, XORAZMIYLAR, BAXTARLAR, CHOCHLIKLAR, PARKANALIKLARDIR.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832475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7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Bu tarixiy nomlarni qadimgi yozma manbalarda, xususan zardushtiylik dinining muqaddas kitobi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«AVESTO»DA,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ahmoniylar mixxatlarida, yunon-rim mualliflari 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a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sarlarida  uchratish mumkin.</a:t>
            </a:r>
            <a:endParaRPr lang="ru-RU" sz="36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304800"/>
            <a:ext cx="6781800" cy="6172200"/>
          </a:xfrm>
          <a:solidFill>
            <a:schemeClr val="bg1"/>
          </a:solidFill>
          <a:ln w="57150">
            <a:solidFill>
              <a:srgbClr val="FF00FF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1028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381000"/>
            <a:ext cx="5486400" cy="6096000"/>
          </a:xfrm>
          <a:noFill/>
          <a:ln w="57150">
            <a:solidFill>
              <a:srgbClr val="FF00FF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43075" y="304800"/>
            <a:ext cx="5572125" cy="6248400"/>
          </a:xfrm>
          <a:noFill/>
          <a:ln w="57150">
            <a:solidFill>
              <a:srgbClr val="FF00FF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ln w="57150">
            <a:solidFill>
              <a:srgbClr val="FF00FF"/>
            </a:solidFill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29600" cy="1143000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O’ZBEK  XALQI  ETNIK SHAKLLANISHINING  DAVRLARI</a:t>
            </a:r>
            <a:endParaRPr lang="ru-RU" sz="3600" b="1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741862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20000"/>
              </a:lnSpc>
              <a:buFontTx/>
              <a:buNone/>
            </a:pPr>
            <a:r>
              <a:rPr lang="ru-RU" sz="3600" b="1" u="sng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1-DAVR.</a:t>
            </a:r>
            <a:r>
              <a:rPr lang="ru-RU" sz="3600" b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Mil. avv. III-II asrlarda O’rta Osiyoning dasht mintaqalarida hozirgi o’zbek xalqiga xos antropologik qiyofa shakllana boshlagan.</a:t>
            </a:r>
          </a:p>
          <a:p>
            <a:pPr marL="0" indent="354013" algn="just">
              <a:lnSpc>
                <a:spcPct val="12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Bu esa 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bugungacha fanda ma’lum bo’lgan o’zbek xalqi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VOLGA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daryosi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620713"/>
            <a:ext cx="8135937" cy="5688012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bo’ylarida va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URALDA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yashagan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SARMAT 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qabilalari tarkibida shakllanib tarqaldi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degan fikrni rad etdi  va 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bu irq Baykal ko’li atrofida va Mo’g’uliston cho’llarida shakllanib tayyor holda mahalliy aholiga o’z irqini berdi, degan noto’g’ri 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qarashlarga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barham berdi.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457200" algn="just">
              <a:lnSpc>
                <a:spcPct val="12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So’nggi yillarda olib borilgan tadqiqotlar natijasida o’zbeklarga xos qiyofa Sirdaryoning o’rta havzasida, ya’ni</a:t>
            </a:r>
            <a:r>
              <a:rPr lang="en-US" sz="36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Toshkent vohasi, Farg’ona vodiysi, 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isman Xorazm va Janubiy Qozog’istonning Chimkent viloyatlarida, Yettisuv mintaqasida mil. avv. I ming yillik oxirida shakllana boshlaganligi aniqlandi.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135937" cy="5832475"/>
          </a:xfrm>
          <a:gradFill rotWithShape="1">
            <a:gsLst>
              <a:gs pos="0">
                <a:srgbClr val="E3FDE8"/>
              </a:gs>
              <a:gs pos="100000">
                <a:srgbClr val="FFEFFD"/>
              </a:gs>
            </a:gsLst>
            <a:lin ang="5400000" scaled="1"/>
          </a:gradFill>
          <a:ln w="19050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200000"/>
              </a:lnSpc>
              <a:buFontTx/>
              <a:buNone/>
            </a:pPr>
            <a:r>
              <a:rPr lang="ru-RU" sz="3600" b="1"/>
              <a:t>Mil. avv. III-II asrlarda bu aholi bir necha yo’nalishda O’rta Osiyoning markaziy va janubiy viloyatlariga kirib borgan. Ushbu antropologik tadqiqotlar natijalari yozma</a:t>
            </a:r>
            <a:endParaRPr lang="ru-RU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  <a:gradFill rotWithShape="1">
            <a:gsLst>
              <a:gs pos="0">
                <a:srgbClr val="FCFEE2"/>
              </a:gs>
              <a:gs pos="50000">
                <a:srgbClr val="E8FEEA"/>
              </a:gs>
              <a:gs pos="100000">
                <a:srgbClr val="FCFEE2"/>
              </a:gs>
            </a:gsLst>
            <a:lin ang="5400000" scaled="1"/>
          </a:gradFill>
          <a:ln w="28575">
            <a:solidFill>
              <a:srgbClr val="000000"/>
            </a:solidFill>
          </a:ln>
        </p:spPr>
        <p:txBody>
          <a:bodyPr/>
          <a:lstStyle/>
          <a:p>
            <a:pPr marL="0" indent="457200" algn="just">
              <a:lnSpc>
                <a:spcPct val="11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Ana shunday har tomonlama mudhish, chetdan  qaraganda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xalqimiz, uning madaniyati, milliy tafakkuri, urf-odatlari, turmush tarzi…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nasl-nasabi  yo’q bo’lib ketishi kerak bo’lgan sharoitda baribir, qator yo’qotishlar bilan bo’lsa ham millatimiz o’zligini saqlab qololdimi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yo’qmi?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 algn="just">
              <a:lnSpc>
                <a:spcPct val="200000"/>
              </a:lnSpc>
              <a:buFontTx/>
              <a:buNone/>
            </a:pPr>
            <a:r>
              <a:rPr lang="ru-RU" sz="3600" b="1"/>
              <a:t>manbalarda ma’lum bo’lgan xalqlarning</a:t>
            </a:r>
            <a:r>
              <a:rPr lang="en-US" sz="3600" b="1"/>
              <a:t> </a:t>
            </a:r>
            <a:r>
              <a:rPr lang="ru-RU" sz="3600" b="1"/>
              <a:t>janubga yurishi</a:t>
            </a:r>
            <a:r>
              <a:rPr lang="en-US" sz="3600" b="1"/>
              <a:t>, </a:t>
            </a:r>
            <a:r>
              <a:rPr lang="ru-RU" sz="3600" b="1"/>
              <a:t>Yunon-Baqtriya davlatining istilo etilishi va Kushon podsholigining barpo bo’lish</a:t>
            </a:r>
            <a:r>
              <a:rPr lang="en-US" sz="3600" b="1"/>
              <a:t>i</a:t>
            </a:r>
            <a:r>
              <a:rPr lang="ru-RU" sz="3600" b="1"/>
              <a:t> davriga mos keladi</a:t>
            </a:r>
            <a:r>
              <a:rPr lang="en-US" sz="3600" b="1"/>
              <a:t>.</a:t>
            </a:r>
            <a:endParaRPr lang="ru-RU"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76250"/>
            <a:ext cx="8280400" cy="5905500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lnSpc>
                <a:spcPct val="13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Antropologiya xalqlarning bu yurishi haqida quyidagi ma’lumotlarni beradi:</a:t>
            </a:r>
          </a:p>
          <a:p>
            <a:pPr marL="0" indent="0" algn="just">
              <a:lnSpc>
                <a:spcPct val="13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</a:rPr>
              <a:t>1.</a:t>
            </a:r>
            <a:r>
              <a:rPr lang="ru-RU" sz="3600" b="1">
                <a:solidFill>
                  <a:schemeClr val="bg2"/>
                </a:solidFill>
              </a:rPr>
              <a:t> </a:t>
            </a:r>
            <a:r>
              <a:rPr lang="ru-RU" sz="3600" b="1"/>
              <a:t>Ko’chmanchi va yarim ko’chmanchi cho’l aholisi Sirdaryoning quyi oqimidan Markaziy Qizilqum orqali (Uchquduq, Tomdi, Yuzquduq, Ko’kpatosh)</a:t>
            </a:r>
            <a:r>
              <a:rPr lang="ru-RU" sz="3600" b="1">
                <a:solidFill>
                  <a:schemeClr val="bg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10000"/>
              </a:lnSpc>
              <a:buFontTx/>
              <a:buNone/>
            </a:pPr>
            <a:r>
              <a:rPr lang="ru-RU" sz="3600" b="1" dirty="0" err="1"/>
              <a:t>Samarqand</a:t>
            </a:r>
            <a:r>
              <a:rPr lang="ru-RU" sz="3600" b="1" dirty="0"/>
              <a:t> </a:t>
            </a:r>
            <a:r>
              <a:rPr lang="ru-RU" sz="3600" b="1" dirty="0" err="1"/>
              <a:t>atroflariga</a:t>
            </a:r>
            <a:r>
              <a:rPr lang="ru-RU" sz="3600" b="1" dirty="0"/>
              <a:t> (</a:t>
            </a:r>
            <a:r>
              <a:rPr lang="ru-RU" sz="3600" b="1" dirty="0" err="1"/>
              <a:t>Kattaqo’r</a:t>
            </a:r>
            <a:r>
              <a:rPr lang="en-US" sz="3600" b="1" dirty="0"/>
              <a:t>-</a:t>
            </a:r>
            <a:r>
              <a:rPr lang="ru-RU" sz="3600" b="1" dirty="0" err="1"/>
              <a:t>g’on</a:t>
            </a:r>
            <a:r>
              <a:rPr lang="ru-RU" sz="3600" b="1" dirty="0"/>
              <a:t>, </a:t>
            </a:r>
            <a:r>
              <a:rPr lang="ru-RU" sz="3600" b="1" dirty="0" err="1"/>
              <a:t>Orlat</a:t>
            </a:r>
            <a:r>
              <a:rPr lang="ru-RU" sz="3600" b="1" dirty="0"/>
              <a:t>), </a:t>
            </a:r>
            <a:r>
              <a:rPr lang="ru-RU" sz="3600" b="1" dirty="0" err="1"/>
              <a:t>so’ngra</a:t>
            </a:r>
            <a:r>
              <a:rPr lang="ru-RU" sz="3600" b="1" dirty="0"/>
              <a:t> </a:t>
            </a:r>
            <a:r>
              <a:rPr lang="ru-RU" sz="3600" b="1" dirty="0" err="1"/>
              <a:t>Qashqadaryoning</a:t>
            </a:r>
            <a:r>
              <a:rPr lang="ru-RU" sz="3600" b="1" dirty="0"/>
              <a:t> </a:t>
            </a:r>
            <a:r>
              <a:rPr lang="ru-RU" sz="3600" b="1" dirty="0" err="1"/>
              <a:t>Qarshi</a:t>
            </a:r>
            <a:r>
              <a:rPr lang="ru-RU" sz="3600" b="1" dirty="0"/>
              <a:t> </a:t>
            </a:r>
            <a:r>
              <a:rPr lang="ru-RU" sz="3600" b="1" dirty="0" err="1"/>
              <a:t>shahri</a:t>
            </a:r>
            <a:r>
              <a:rPr lang="ru-RU" sz="3600" b="1" dirty="0"/>
              <a:t> (</a:t>
            </a:r>
            <a:r>
              <a:rPr lang="ru-RU" sz="3600" b="1" dirty="0" err="1" smtClean="0"/>
              <a:t>Yerqo</a:t>
            </a:r>
            <a:r>
              <a:rPr lang="en-US" sz="3600" b="1" dirty="0" smtClean="0"/>
              <a:t>’</a:t>
            </a:r>
            <a:r>
              <a:rPr lang="ru-RU" sz="3600" b="1" dirty="0" err="1" smtClean="0"/>
              <a:t>rg’on</a:t>
            </a:r>
            <a:r>
              <a:rPr lang="ru-RU" sz="3600" b="1" dirty="0"/>
              <a:t>) </a:t>
            </a:r>
            <a:r>
              <a:rPr lang="ru-RU" sz="3600" b="1" dirty="0" err="1"/>
              <a:t>orqali</a:t>
            </a:r>
            <a:r>
              <a:rPr lang="ru-RU" sz="3600" b="1" dirty="0"/>
              <a:t> </a:t>
            </a:r>
            <a:r>
              <a:rPr lang="ru-RU" sz="3600" b="1" dirty="0" err="1"/>
              <a:t>Surxondaryo</a:t>
            </a:r>
            <a:r>
              <a:rPr lang="ru-RU" sz="3600" b="1" dirty="0"/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viloyatidagi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Ko’hna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Termiz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Dalvarzintepa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Shohtepa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Ayrtom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shahar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qishloqlarga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kirib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joylashganlar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Keyinchalik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ular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janubiy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Tojikistonga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o’tib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ketganlar</a:t>
            </a:r>
            <a:r>
              <a:rPr lang="ru-RU" sz="28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sz="2800" b="1" dirty="0"/>
              <a:t> </a:t>
            </a:r>
          </a:p>
          <a:p>
            <a:pPr marL="0" indent="354013">
              <a:buFontTx/>
              <a:buNone/>
            </a:pPr>
            <a:endParaRPr lang="ru-RU" sz="2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04813"/>
            <a:ext cx="8207375" cy="5976937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10000"/>
              </a:lnSpc>
              <a:buFontTx/>
              <a:buNone/>
            </a:pP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2.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Ul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rning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ikkinchi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guruhi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Buxoro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orqali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Turkmanistonning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janubiy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  <a:r>
              <a:rPr lang="ru-RU" sz="3600" b="1" dirty="0" err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iloyatlariga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bir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qismi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esa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Shim</a:t>
            </a:r>
            <a:r>
              <a:rPr lang="en-US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oliy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Afg’onistonning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Shibir-g’on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shahri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atroflarigacha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kirib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borgan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Tillatepa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).</a:t>
            </a:r>
            <a:r>
              <a:rPr lang="ru-RU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Natijada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o’zbeklar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tekisliklarda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yashovchi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tojiklarga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xos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pomir-farg’ona</a:t>
            </a:r>
            <a:r>
              <a:rPr lang="ru-RU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antropologik</a:t>
            </a:r>
            <a:r>
              <a:rPr lang="ru-RU" sz="3600" b="1" dirty="0">
                <a:solidFill>
                  <a:srgbClr val="336600"/>
                </a:solidFill>
              </a:rPr>
              <a:t> </a:t>
            </a:r>
            <a:r>
              <a:rPr lang="ru-RU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unsur</a:t>
            </a:r>
            <a:r>
              <a:rPr lang="ru-RU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Osiyoda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keng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tarqalgan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759450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40000"/>
              </a:lnSpc>
              <a:buFontTx/>
              <a:buNone/>
            </a:pPr>
            <a:r>
              <a:rPr lang="ru-RU" sz="3600" b="1" u="sng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2- DAVR.</a:t>
            </a:r>
            <a:r>
              <a:rPr lang="ru-RU" sz="3600" b="1" dirty="0">
                <a:solidFill>
                  <a:srgbClr val="336600"/>
                </a:solidFill>
              </a:rPr>
              <a:t> </a:t>
            </a:r>
            <a:r>
              <a:rPr lang="en-US" sz="3600" b="1" dirty="0" err="1"/>
              <a:t>O’zbek</a:t>
            </a:r>
            <a:r>
              <a:rPr lang="en-US" sz="3600" b="1" dirty="0"/>
              <a:t> </a:t>
            </a:r>
            <a:r>
              <a:rPr lang="en-US" sz="3600" b="1" dirty="0" err="1"/>
              <a:t>xalqi</a:t>
            </a:r>
            <a:r>
              <a:rPr lang="en-US" sz="3600" b="1" dirty="0"/>
              <a:t> </a:t>
            </a:r>
            <a:r>
              <a:rPr lang="en-US" sz="3600" b="1" dirty="0" err="1"/>
              <a:t>shaklla</a:t>
            </a:r>
            <a:r>
              <a:rPr lang="ru-RU" sz="3600" b="1" dirty="0"/>
              <a:t>-</a:t>
            </a:r>
            <a:r>
              <a:rPr lang="en-US" sz="3600" b="1" dirty="0" err="1"/>
              <a:t>nishida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000066"/>
                </a:solidFill>
              </a:rPr>
              <a:t>IX-XII </a:t>
            </a:r>
            <a:r>
              <a:rPr lang="en-US" sz="3600" b="1" dirty="0" err="1">
                <a:solidFill>
                  <a:srgbClr val="000066"/>
                </a:solidFill>
              </a:rPr>
              <a:t>asrlar</a:t>
            </a:r>
            <a:r>
              <a:rPr lang="en-US" sz="3600" b="1" dirty="0">
                <a:solidFill>
                  <a:srgbClr val="000066"/>
                </a:solidFill>
              </a:rPr>
              <a:t> </a:t>
            </a:r>
            <a:r>
              <a:rPr lang="en-US" sz="3600" b="1" dirty="0" err="1"/>
              <a:t>muhim</a:t>
            </a:r>
            <a:r>
              <a:rPr lang="en-US" sz="3600" b="1" dirty="0"/>
              <a:t> </a:t>
            </a:r>
            <a:r>
              <a:rPr lang="en-US" sz="3600" b="1" dirty="0" err="1"/>
              <a:t>davr</a:t>
            </a:r>
            <a:r>
              <a:rPr lang="en-US" sz="3600" b="1" dirty="0"/>
              <a:t> </a:t>
            </a:r>
            <a:r>
              <a:rPr lang="en-US" sz="3600" b="1" dirty="0" err="1"/>
              <a:t>hisoblanadi</a:t>
            </a:r>
            <a:r>
              <a:rPr lang="en-US" sz="3600" b="1" dirty="0"/>
              <a:t>. Bu </a:t>
            </a:r>
            <a:r>
              <a:rPr lang="en-US" sz="3600" b="1" dirty="0" err="1"/>
              <a:t>davrda</a:t>
            </a:r>
            <a:r>
              <a:rPr lang="en-US" sz="3600" b="1" dirty="0"/>
              <a:t> </a:t>
            </a:r>
            <a:r>
              <a:rPr lang="en-US" sz="3600" b="1" dirty="0" err="1"/>
              <a:t>O’rta</a:t>
            </a:r>
            <a:r>
              <a:rPr lang="en-US" sz="3600" b="1" dirty="0"/>
              <a:t> </a:t>
            </a:r>
            <a:r>
              <a:rPr lang="en-US" sz="3600" b="1" dirty="0" err="1"/>
              <a:t>Osiyoda</a:t>
            </a:r>
            <a:r>
              <a:rPr lang="en-US" sz="3600" b="1" dirty="0"/>
              <a:t>, </a:t>
            </a:r>
            <a:r>
              <a:rPr lang="en-US" sz="3600" b="1" dirty="0" err="1"/>
              <a:t>jumladan</a:t>
            </a:r>
            <a:r>
              <a:rPr lang="en-US" sz="3600" b="1" dirty="0"/>
              <a:t> </a:t>
            </a:r>
            <a:r>
              <a:rPr lang="en-US" sz="3600" b="1" dirty="0" err="1"/>
              <a:t>O’zbekistonda</a:t>
            </a:r>
            <a:r>
              <a:rPr lang="en-US" sz="3600" b="1" dirty="0"/>
              <a:t> </a:t>
            </a:r>
            <a:r>
              <a:rPr lang="en-US" sz="3600" b="1" dirty="0" err="1"/>
              <a:t>hozirgi</a:t>
            </a:r>
            <a:r>
              <a:rPr lang="en-US" sz="3600" b="1" dirty="0"/>
              <a:t> </a:t>
            </a:r>
            <a:r>
              <a:rPr lang="en-US" sz="3600" b="1" dirty="0" err="1"/>
              <a:t>o’zbeklarga</a:t>
            </a:r>
            <a:r>
              <a:rPr lang="en-US" sz="3600" b="1" dirty="0"/>
              <a:t> </a:t>
            </a:r>
            <a:r>
              <a:rPr lang="en-US" sz="3600" b="1" dirty="0" err="1"/>
              <a:t>xos</a:t>
            </a:r>
            <a:r>
              <a:rPr lang="en-US" sz="3600" b="1" dirty="0"/>
              <a:t> </a:t>
            </a:r>
            <a:r>
              <a:rPr lang="en-US" sz="3600" b="1" dirty="0" err="1"/>
              <a:t>qiyofa</a:t>
            </a:r>
            <a:r>
              <a:rPr lang="en-US" sz="3600" b="1" dirty="0"/>
              <a:t> </a:t>
            </a:r>
            <a:r>
              <a:rPr lang="en-US" sz="3600" b="1" dirty="0" err="1"/>
              <a:t>mahalliy</a:t>
            </a:r>
            <a:r>
              <a:rPr lang="en-US" sz="3600" b="1" dirty="0"/>
              <a:t> </a:t>
            </a:r>
            <a:r>
              <a:rPr lang="en-US" sz="3600" b="1" dirty="0" err="1"/>
              <a:t>aholining</a:t>
            </a:r>
            <a:r>
              <a:rPr lang="en-US" sz="3600" b="1" dirty="0"/>
              <a:t> </a:t>
            </a:r>
            <a:r>
              <a:rPr lang="en-US" sz="3600" b="1" dirty="0" err="1"/>
              <a:t>asosiy</a:t>
            </a:r>
            <a:r>
              <a:rPr lang="en-US" sz="3600" b="1" dirty="0"/>
              <a:t> </a:t>
            </a:r>
            <a:r>
              <a:rPr lang="en-US" sz="3600" b="1" dirty="0" err="1"/>
              <a:t>qismini</a:t>
            </a:r>
            <a:r>
              <a:rPr lang="en-US" sz="3600" b="1" dirty="0"/>
              <a:t> </a:t>
            </a:r>
            <a:r>
              <a:rPr lang="en-US" sz="3600" b="1" dirty="0" err="1"/>
              <a:t>tashkil</a:t>
            </a:r>
            <a:r>
              <a:rPr lang="en-US" sz="3600" b="1" dirty="0"/>
              <a:t> </a:t>
            </a:r>
            <a:r>
              <a:rPr lang="en-US" sz="3600" b="1" dirty="0" err="1"/>
              <a:t>etadi</a:t>
            </a:r>
            <a:r>
              <a:rPr lang="en-US" sz="3600" b="1" dirty="0"/>
              <a:t>.</a:t>
            </a:r>
            <a:r>
              <a:rPr lang="en-US" b="1" dirty="0"/>
              <a:t>  </a:t>
            </a:r>
            <a:endParaRPr lang="ru-RU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76937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30000"/>
              </a:lnSpc>
              <a:buFontTx/>
              <a:buNone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IX-X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asrlarga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kelib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aholining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qiyofasida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keskin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o’zgarishlar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yuz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beradi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o’zbeklarning</a:t>
            </a:r>
            <a:r>
              <a:rPr lang="en-US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elat</a:t>
            </a:r>
            <a:r>
              <a:rPr lang="en-US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sifatida</a:t>
            </a:r>
            <a:r>
              <a:rPr lang="en-US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shakllanishi</a:t>
            </a:r>
            <a:r>
              <a:rPr lang="en-US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yakuniga</a:t>
            </a:r>
            <a:r>
              <a:rPr lang="en-US" sz="3600" b="1" dirty="0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yetadi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Fanda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mo’g’ul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istilosi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Osiyo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aholisini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keskin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o’zgartirib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yubordi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degan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fikr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tarqalgan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edi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Lekin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olimlarimiz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masalaga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ham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oydinlik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kiritdi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ru-RU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135937" cy="5832475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Mo’g’ul istilosi O’zbekiston aholisining qiyofasini o’zgartirib yubormaganligini qayd etish zarur.</a:t>
            </a:r>
            <a:r>
              <a:rPr lang="ru-RU" sz="3600" b="1">
                <a:solidFill>
                  <a:srgbClr val="0066FF"/>
                </a:solidFill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Sababi:</a:t>
            </a:r>
            <a:r>
              <a:rPr lang="ru-RU" sz="3600" b="1">
                <a:solidFill>
                  <a:srgbClr val="993300"/>
                </a:solidFill>
              </a:rPr>
              <a:t> 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Chingizxon XIII asrda tashkil etgan mo’g’ul davlatida 0,7 million aholi bo’lgan. Agar har 6 kishi hisobidan bittadan askar olingan bo’lsa, Chigizxon qo’shin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larida 100-110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ming askar bo’lgan.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832475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3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Ularning ko’p qismi jangda halok bo’lgan. Muhammad Xorazmshoh davlatida 20 million aholi yashagan. Ko’rinadiki, mo’g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’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ul qo’shinlari ko’p sonli mahalliy aholiga o’z ta’sirini o’tkaza olmagan. Shuning uchun ham mahalliy aholida mo’g’ul irqi alomatlari namoyon bo’lmagan.</a:t>
            </a:r>
            <a:endParaRPr lang="ru-RU" sz="36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207375" cy="5905500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30000"/>
              </a:lnSpc>
              <a:buFontTx/>
              <a:buNone/>
            </a:pP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3-DAVR.</a:t>
            </a:r>
            <a:r>
              <a:rPr lang="ru-RU" sz="3600" b="1" dirty="0">
                <a:solidFill>
                  <a:srgbClr val="CC3300"/>
                </a:solidFill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xalqining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shakllanishidagi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uchinchi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davr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XV-XVI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asrlarni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ichiga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Bu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davrda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Dashti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Qipchoq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o’zbeklari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ru-RU" sz="3600" b="1" dirty="0" err="1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siyoga</a:t>
            </a:r>
            <a:r>
              <a:rPr lang="ru-RU" sz="36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kirib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keladi</a:t>
            </a:r>
            <a:r>
              <a:rPr lang="ru-RU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</a:p>
          <a:p>
            <a:pPr marL="0" indent="579438" algn="just">
              <a:lnSpc>
                <a:spcPct val="130000"/>
              </a:lnSpc>
              <a:buFontTx/>
              <a:buNone/>
            </a:pP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Shunday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qilib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o’zbek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xalqining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etnik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shakllanishi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uzoq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davom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etgan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murakkab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jarayondir</a:t>
            </a:r>
            <a:r>
              <a:rPr lang="ru-RU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endParaRPr lang="ru-RU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457200" algn="just">
              <a:lnSpc>
                <a:spcPct val="140000"/>
              </a:lnSpc>
              <a:buFontTx/>
              <a:buNone/>
            </a:pP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O’zbek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xalqining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asosini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hozirgi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O’zbekiston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hududida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yillar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yashab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kelgan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mahalliy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SUG’DIYLAR, BAXTARLAR, XORAZMIYLAR, SAKLAR, MASSA</a:t>
            </a:r>
            <a:r>
              <a:rPr lang="en-US" sz="3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3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GETLAR, QANG’LAR VA DOVON</a:t>
            </a:r>
            <a:r>
              <a:rPr lang="en-US" sz="3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3600" b="1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LIKLAR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etgan</a:t>
            </a:r>
            <a:r>
              <a:rPr lang="ru-RU" sz="3600" b="1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600" b="1" dirty="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07375" cy="5832475"/>
          </a:xfrm>
          <a:gradFill rotWithShape="1">
            <a:gsLst>
              <a:gs pos="0">
                <a:srgbClr val="FCFEE2"/>
              </a:gs>
              <a:gs pos="100000">
                <a:srgbClr val="E8FEEA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4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Olimlarimiz ana shu savolga javob bersinlar.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..</a:t>
            </a:r>
            <a:endParaRPr lang="ru-RU" sz="3600" b="1" u="sng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539750" algn="just">
              <a:lnSpc>
                <a:spcPct val="140000"/>
              </a:lnSpc>
              <a:buFontTx/>
              <a:buNone/>
            </a:pP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Sovet tarixshunosligining yozishi-cha go’yo  XVI asrda bizning zaminimizni  Qipchoq  xonlari ishg’ol  qilgandan keyin o’zbek nomi  paydo  bo’lgan  emish.</a:t>
            </a:r>
            <a:endParaRPr lang="ru-RU" sz="3600" b="1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064500" cy="5759450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57150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40000"/>
              </a:lnSpc>
              <a:buFontTx/>
              <a:buNone/>
            </a:pP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Turli davlarda  O’rta Osiyoga kirib kelgan qabilalar va xalqlar davr o’tishi bilan mahalliy aholiga o’z ta’sirini o’tkazgan, lekin o’zbek xalqi shakllanish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i</a:t>
            </a:r>
            <a:r>
              <a:rPr lang="ru-RU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 jarayonining barcha bosqichlarida mahalliy aholi doimo ustunlik qilgan.</a:t>
            </a:r>
            <a:endParaRPr lang="ru-RU" sz="360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9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539750" y="476250"/>
            <a:ext cx="8064500" cy="5832475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ctr">
              <a:lnSpc>
                <a:spcPct val="110000"/>
              </a:lnSpc>
              <a:buFontTx/>
              <a:buNone/>
            </a:pPr>
            <a:r>
              <a:rPr lang="en-US" sz="3600" b="1" u="sng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 ASRLARDA ETNIK JARAYONLARNING KUCHAYISHI:</a:t>
            </a:r>
          </a:p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VI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asrning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o’rtalarida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Oltoyda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Janubiy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Sibir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Yettisuv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Sharqiy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Turkistondagi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bir</a:t>
            </a:r>
            <a:r>
              <a:rPr lang="en-US" sz="3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necha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qabilalar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birlashuvi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natijasida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u="sng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TURK HOQONLIGI</a:t>
            </a:r>
            <a:r>
              <a:rPr lang="en-US" sz="3600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tashkil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topadi</a:t>
            </a:r>
            <a:r>
              <a:rPr lang="en-US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Qisqa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vaqt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ichida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hoqonlik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kuchayib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O’rta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Osiyoning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katta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qismini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bosib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oladi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r>
              <a:rPr 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FFEFFD"/>
              </a:gs>
              <a:gs pos="50000">
                <a:srgbClr val="E3FDE8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457200" algn="just">
              <a:lnSpc>
                <a:spcPct val="130000"/>
              </a:lnSpc>
              <a:buFontTx/>
              <a:buNone/>
            </a:pP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Turkiy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hoqonlik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(VI-VIII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asrlar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)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davrida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Toshkent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vohasi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Zarafshon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Qashqadaryo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Surxondaryo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vohalari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Farg’ona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vodiysi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,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Xorazm</a:t>
            </a:r>
            <a:r>
              <a:rPr lang="en-US" sz="3600" b="1" dirty="0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66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hududlariga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turkiyzabon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guruhlar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kirib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kelishi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yanada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kuchayadi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ularning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ko’pchiligi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bu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joylarda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o’troqlashib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qoladi</a:t>
            </a:r>
            <a:r>
              <a:rPr lang="en-US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endParaRPr lang="ru-RU" sz="3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07375" cy="5832475"/>
          </a:xfrm>
          <a:gradFill rotWithShape="1">
            <a:gsLst>
              <a:gs pos="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40000"/>
              </a:lnSpc>
              <a:buFontTx/>
              <a:buNone/>
            </a:pP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VIII 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asrning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ikkinchi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yarmidan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turkiy</a:t>
            </a:r>
            <a:r>
              <a:rPr lang="ru-RU" sz="36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QARLUQ QABILALARI KUCHAYA BOSHLAYDI.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IX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asrning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o’rtalariga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kelib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Yettisuv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Chimkent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Toshkent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Farg’onaning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shimoliy</a:t>
            </a:r>
            <a:r>
              <a:rPr lang="ru-RU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qismlarini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o’z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ichiga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olgan</a:t>
            </a:r>
            <a:r>
              <a:rPr lang="ru-RU" sz="36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3600" b="1" u="sng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QARLUQ DAVLATI </a:t>
            </a:r>
            <a:r>
              <a:rPr lang="en-US" sz="3600" b="1" u="sng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KUCHAYADI</a:t>
            </a:r>
            <a:r>
              <a:rPr lang="ru-RU" sz="3600" b="1" u="sng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ru-RU" sz="2400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ru-RU" sz="2400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207375" cy="5759450"/>
          </a:xfrm>
          <a:gradFill rotWithShape="1">
            <a:gsLst>
              <a:gs pos="0">
                <a:srgbClr val="FFEFFD"/>
              </a:gs>
              <a:gs pos="50000">
                <a:srgbClr val="F9FEDE"/>
              </a:gs>
              <a:gs pos="100000">
                <a:srgbClr val="FFEFFD"/>
              </a:gs>
            </a:gsLst>
            <a:lin ang="5400000" scaled="1"/>
          </a:gradFill>
          <a:ln w="57150">
            <a:solidFill>
              <a:srgbClr val="FF00FF"/>
            </a:solidFill>
          </a:ln>
        </p:spPr>
        <p:txBody>
          <a:bodyPr/>
          <a:lstStyle/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Ko’pshilik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tadqiqotchilarning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e’tirof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etishicha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o’zbek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elatining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shakllanishida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Qarluq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davlatining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o’rni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katta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bo’lgan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X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o’rtalaridan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davlat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Qoraxoniylar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davlati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nomi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bilan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tilga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olinadi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Qarluqlar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yashagan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hududlarda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yirik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etnoslar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-</a:t>
            </a:r>
            <a:r>
              <a:rPr lang="ru-RU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CHIG’ILLAR, YAG’MOLAR, XALASHLAR</a:t>
            </a:r>
            <a:r>
              <a:rPr lang="ru-RU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yashagan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bo’lib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tadqiqotchilarning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fikricha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ular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bir-biriga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qon-qarindosh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bo’lib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turkiy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tilda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so’zlashgan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endParaRPr lang="ru-RU" b="1" dirty="0">
              <a:solidFill>
                <a:schemeClr val="accent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 algn="just">
              <a:lnSpc>
                <a:spcPct val="130000"/>
              </a:lnSpc>
              <a:buFontTx/>
              <a:buNone/>
            </a:pPr>
            <a:r>
              <a:rPr lang="ru-RU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asrning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birinchi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o’n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yilligidayoq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Movaro</a:t>
            </a:r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ru-RU" sz="4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nnahrning</a:t>
            </a:r>
            <a:r>
              <a:rPr lang="ru-RU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Balx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viloya</a:t>
            </a:r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ru-RU" sz="40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igacha</a:t>
            </a:r>
            <a:r>
              <a:rPr lang="ru-RU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bo’lgan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yerlari</a:t>
            </a:r>
            <a:r>
              <a:rPr lang="ru-RU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dastlab</a:t>
            </a:r>
            <a:r>
              <a:rPr lang="en-US" sz="4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QORAXONIY TURKLAR, </a:t>
            </a:r>
            <a:r>
              <a:rPr lang="ru-RU" sz="4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keyin</a:t>
            </a:r>
            <a:r>
              <a:rPr lang="ru-RU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esa</a:t>
            </a:r>
            <a:r>
              <a:rPr lang="ru-RU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G’AZNAVIYLAR </a:t>
            </a:r>
            <a:r>
              <a:rPr lang="ru-RU" sz="4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qo’liga</a:t>
            </a:r>
            <a:r>
              <a:rPr lang="ru-RU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o’tadi</a:t>
            </a:r>
            <a:r>
              <a:rPr lang="ru-RU" sz="4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ru-RU" sz="3600" b="1" dirty="0">
                <a:solidFill>
                  <a:schemeClr val="bg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549275"/>
            <a:ext cx="8135938" cy="5759450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4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Buning natijasida navbatdagi katta turkiy qatlam SO’G’DIYONA, XORAZM VA TOXARISTON yerlariga kirib boradi. Qoraxoniylar davrida Movarounnahrning barcha hududlarida turkiy qatlamlar mavjud edi.</a:t>
            </a:r>
            <a:r>
              <a:rPr lang="ru-RU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832475"/>
          </a:xfrm>
          <a:gradFill rotWithShape="1">
            <a:gsLst>
              <a:gs pos="0">
                <a:srgbClr val="E3FDE8"/>
              </a:gs>
              <a:gs pos="50000">
                <a:srgbClr val="F9FEDE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70000"/>
              </a:lnSpc>
              <a:buFontTx/>
              <a:buNone/>
            </a:pPr>
            <a:r>
              <a:rPr lang="ru-RU" sz="36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 davrda Qoraxoniylar davlatida qarluq-chig’il turkiy til lahjasi keng tarqaladi. Keyinchalik shu til asosida adabiy turkiy til yuzaga keladi.</a:t>
            </a:r>
            <a:r>
              <a:rPr lang="ru-RU" sz="3600" b="1">
                <a:solidFill>
                  <a:srgbClr val="993300"/>
                </a:solidFill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Uni MAHMUD QOSHG’ARIY «ENG OCHIQ VA RAVON TIL» 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 atagan.</a:t>
            </a:r>
            <a:endParaRPr lang="ru-RU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549275"/>
            <a:ext cx="8135937" cy="5759450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30000"/>
              </a:lnSpc>
              <a:buFontTx/>
              <a:buNone/>
            </a:pP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Turkiy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tilda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IX-XI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asrlarda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qancha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asarlar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yaratilgan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ru-RU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Jumladan</a:t>
            </a:r>
            <a:r>
              <a:rPr lang="ru-RU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Ahmad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Yugnakiyning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Hibatul-haqoyiq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 (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Haqi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lar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tuhfasi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),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Yusuf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Xos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Hojibning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«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Qutadg’u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bilik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Saodatga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yo’llov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chi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bilim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XI 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),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Ahmad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Yassa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viyning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Hikmatlar»i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hamda</a:t>
            </a:r>
            <a:r>
              <a:rPr lang="ru-RU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O’g’uznoma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», «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Alpomish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», «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Go’ro’g’li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 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kabi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dostonlar</a:t>
            </a:r>
            <a:r>
              <a:rPr 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</a:p>
          <a:p>
            <a:pPr marL="0" indent="539750" algn="just">
              <a:lnSpc>
                <a:spcPct val="130000"/>
              </a:lnSpc>
              <a:buFontTx/>
              <a:buNone/>
            </a:pPr>
            <a:endParaRPr lang="ru-RU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135937" cy="5976938"/>
          </a:xfrm>
          <a:gradFill rotWithShape="1">
            <a:gsLst>
              <a:gs pos="0">
                <a:srgbClr val="FFEFFD"/>
              </a:gs>
              <a:gs pos="50000">
                <a:srgbClr val="F9FEDE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ru-RU" sz="3000" b="1" dirty="0" err="1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Movarounnahr</a:t>
            </a:r>
            <a:r>
              <a:rPr lang="ru-RU" sz="3000" b="1" dirty="0" smtClean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va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Xurosonning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forsiy-dariy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tilda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so’zlashuvchi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aholisi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X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asrdan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boshlab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o’zini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«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tojik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yurita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30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boshlaganlar</a:t>
            </a:r>
            <a:r>
              <a:rPr lang="ru-RU" sz="3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endParaRPr lang="en-US" sz="3000" b="1" dirty="0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ru-RU" sz="3000" b="1" dirty="0" err="1">
                <a:solidFill>
                  <a:schemeClr val="accent2"/>
                </a:solidFill>
              </a:rPr>
              <a:t>Somoniylar</a:t>
            </a:r>
            <a:r>
              <a:rPr lang="ru-RU" sz="3000" b="1" dirty="0">
                <a:solidFill>
                  <a:schemeClr val="accent2"/>
                </a:solidFill>
              </a:rPr>
              <a:t> </a:t>
            </a:r>
            <a:r>
              <a:rPr lang="ru-RU" sz="3000" b="1" dirty="0" err="1">
                <a:solidFill>
                  <a:schemeClr val="accent2"/>
                </a:solidFill>
              </a:rPr>
              <a:t>va</a:t>
            </a:r>
            <a:r>
              <a:rPr lang="ru-RU" sz="3000" b="1" dirty="0">
                <a:solidFill>
                  <a:schemeClr val="accent2"/>
                </a:solidFill>
              </a:rPr>
              <a:t> </a:t>
            </a:r>
            <a:r>
              <a:rPr lang="en-US" sz="3000" b="1" dirty="0">
                <a:solidFill>
                  <a:schemeClr val="accent2"/>
                </a:solidFill>
              </a:rPr>
              <a:t>Q</a:t>
            </a:r>
            <a:r>
              <a:rPr lang="ru-RU" sz="3000" b="1" dirty="0" err="1">
                <a:solidFill>
                  <a:schemeClr val="accent2"/>
                </a:solidFill>
              </a:rPr>
              <a:t>oraxoniylar</a:t>
            </a:r>
            <a:r>
              <a:rPr lang="ru-RU" sz="3000" b="1" dirty="0"/>
              <a:t> (IX </a:t>
            </a:r>
            <a:r>
              <a:rPr lang="ru-RU" sz="3000" b="1" dirty="0" err="1"/>
              <a:t>asr</a:t>
            </a:r>
            <a:r>
              <a:rPr lang="ru-RU" sz="3000" b="1" dirty="0"/>
              <a:t> </a:t>
            </a:r>
            <a:r>
              <a:rPr lang="ru-RU" sz="3000" b="1" dirty="0" err="1"/>
              <a:t>o’rtalaridan</a:t>
            </a:r>
            <a:r>
              <a:rPr lang="ru-RU" sz="3000" b="1" dirty="0"/>
              <a:t> - 1213 </a:t>
            </a:r>
            <a:r>
              <a:rPr lang="ru-RU" sz="3000" b="1" dirty="0" err="1"/>
              <a:t>yilgacha</a:t>
            </a:r>
            <a:r>
              <a:rPr lang="ru-RU" sz="3000" b="1" dirty="0"/>
              <a:t>)</a:t>
            </a:r>
            <a:r>
              <a:rPr lang="en-US" sz="3000" b="1" dirty="0"/>
              <a:t> </a:t>
            </a:r>
            <a:r>
              <a:rPr lang="ru-RU" sz="3000" b="1" dirty="0" err="1"/>
              <a:t>dan</a:t>
            </a:r>
            <a:r>
              <a:rPr lang="ru-RU" sz="3000" b="1" dirty="0"/>
              <a:t> </a:t>
            </a:r>
            <a:r>
              <a:rPr lang="ru-RU" sz="3000" b="1" dirty="0" err="1"/>
              <a:t>keyin</a:t>
            </a:r>
            <a:r>
              <a:rPr lang="en-US" sz="3000" b="1" dirty="0"/>
              <a:t> </a:t>
            </a:r>
            <a:r>
              <a:rPr lang="ru-RU" sz="3000" b="1" dirty="0" err="1"/>
              <a:t>hukmronlik</a:t>
            </a:r>
            <a:r>
              <a:rPr lang="ru-RU" sz="3000" b="1" dirty="0"/>
              <a:t> </a:t>
            </a:r>
            <a:r>
              <a:rPr lang="ru-RU" sz="3000" b="1" dirty="0" err="1"/>
              <a:t>qilgan</a:t>
            </a:r>
            <a:r>
              <a:rPr lang="ru-RU" sz="3000" b="1" dirty="0"/>
              <a:t> </a:t>
            </a:r>
            <a:r>
              <a:rPr lang="ru-RU" sz="3000" b="1" dirty="0" err="1" smtClean="0"/>
              <a:t>keyingi</a:t>
            </a:r>
            <a:r>
              <a:rPr lang="en-US" sz="3000" b="1" dirty="0"/>
              <a:t> </a:t>
            </a:r>
            <a:r>
              <a:rPr lang="en-US" sz="3000" b="1" dirty="0" err="1"/>
              <a:t>sulolalar</a:t>
            </a:r>
            <a:r>
              <a:rPr lang="en-US" sz="3000" b="1" dirty="0"/>
              <a:t> - </a:t>
            </a:r>
            <a:r>
              <a:rPr lang="en-US" sz="3000" b="1" dirty="0">
                <a:solidFill>
                  <a:srgbClr val="000066"/>
                </a:solidFill>
              </a:rPr>
              <a:t>GAZNAVIYLAR (997-1187), SALJUQIYLAR (1040-1147), </a:t>
            </a:r>
            <a:r>
              <a:rPr lang="en-US" sz="3000" b="1" dirty="0" smtClean="0">
                <a:solidFill>
                  <a:srgbClr val="000066"/>
                </a:solidFill>
              </a:rPr>
              <a:t>XORAZMSHOHLAR </a:t>
            </a:r>
            <a:r>
              <a:rPr lang="en-US" sz="3000" b="1" dirty="0">
                <a:solidFill>
                  <a:srgbClr val="000066"/>
                </a:solidFill>
              </a:rPr>
              <a:t>(1097-1231)</a:t>
            </a:r>
            <a:r>
              <a:rPr lang="en-US" sz="3000" b="1" dirty="0" err="1">
                <a:solidFill>
                  <a:srgbClr val="000066"/>
                </a:solidFill>
              </a:rPr>
              <a:t>ning</a:t>
            </a:r>
            <a:r>
              <a:rPr lang="en-US" sz="3000" b="1" dirty="0">
                <a:solidFill>
                  <a:srgbClr val="000066"/>
                </a:solidFill>
              </a:rPr>
              <a:t> </a:t>
            </a:r>
            <a:r>
              <a:rPr lang="en-US" sz="3000" b="1" dirty="0" err="1"/>
              <a:t>barchasi</a:t>
            </a:r>
            <a:r>
              <a:rPr lang="en-US" sz="3000" b="1" dirty="0"/>
              <a:t> </a:t>
            </a:r>
            <a:r>
              <a:rPr lang="en-US" sz="3000" b="1" dirty="0" err="1"/>
              <a:t>turkiy</a:t>
            </a:r>
            <a:r>
              <a:rPr lang="en-US" sz="3000" b="1" dirty="0"/>
              <a:t> </a:t>
            </a:r>
            <a:r>
              <a:rPr lang="en-US" sz="3000" b="1" dirty="0" err="1"/>
              <a:t>qavmga</a:t>
            </a:r>
            <a:r>
              <a:rPr lang="en-US" sz="3000" b="1" dirty="0"/>
              <a:t>  </a:t>
            </a:r>
            <a:r>
              <a:rPr lang="en-US" sz="3000" b="1" dirty="0" err="1"/>
              <a:t>mansub</a:t>
            </a:r>
            <a:r>
              <a:rPr lang="en-US" sz="3000" b="1" dirty="0"/>
              <a:t> </a:t>
            </a:r>
            <a:r>
              <a:rPr lang="en-US" sz="3000" b="1" dirty="0" err="1"/>
              <a:t>bo’lgan</a:t>
            </a:r>
            <a:r>
              <a:rPr lang="en-US" sz="3000" b="1" dirty="0"/>
              <a:t>.</a:t>
            </a:r>
          </a:p>
          <a:p>
            <a:pPr marL="0" indent="579438" algn="just">
              <a:lnSpc>
                <a:spcPct val="110000"/>
              </a:lnSpc>
              <a:buFontTx/>
              <a:buNone/>
            </a:pPr>
            <a:r>
              <a:rPr lang="ru-RU" sz="3000" b="1" dirty="0" smtClean="0"/>
              <a:t> </a:t>
            </a:r>
            <a:endParaRPr lang="ru-RU" sz="3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E8FEEA"/>
              </a:gs>
              <a:gs pos="50000">
                <a:srgbClr val="FCFEE2"/>
              </a:gs>
              <a:gs pos="100000">
                <a:srgbClr val="E8FEEA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354013" algn="just">
              <a:lnSpc>
                <a:spcPct val="120000"/>
              </a:lnSpc>
              <a:buFontTx/>
              <a:buNone/>
            </a:pP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Axir, biz  Movarounnahr  deb ataydigan ikki daryo  oraligida  ungacha  ham  xalq yashagan-ku!</a:t>
            </a: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  <a:p>
            <a:pPr marL="0" indent="354013" algn="just">
              <a:lnSpc>
                <a:spcPct val="120000"/>
              </a:lnSpc>
              <a:buFontTx/>
              <a:buNone/>
            </a:pPr>
            <a:r>
              <a:rPr lang="ru-RU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...</a:t>
            </a:r>
            <a:r>
              <a:rPr 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Biz xalqni nomi bilan emas balki madaniyati, ma‘anaviyati orqali bilamiz, tarixning tag-tomirigacha nazar tashlaymiz”.</a:t>
            </a:r>
            <a:endParaRPr lang="ru-RU" sz="3600" b="1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354013" algn="just">
              <a:buFontTx/>
              <a:buNone/>
            </a:pPr>
            <a:r>
              <a:rPr lang="ru-RU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Islom Karimov. </a:t>
            </a:r>
          </a:p>
          <a:p>
            <a:pPr marL="0" indent="354013" algn="just">
              <a:buFontTx/>
              <a:buNone/>
            </a:pPr>
            <a:r>
              <a:rPr lang="ru-RU" sz="2800" b="1">
                <a:solidFill>
                  <a:srgbClr val="0033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«Tarixiy xotirasiz kelajak yo’q»   asaridan.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135937" cy="5832475"/>
          </a:xfrm>
          <a:gradFill rotWithShape="1">
            <a:gsLst>
              <a:gs pos="0">
                <a:srgbClr val="F9FEDE"/>
              </a:gs>
              <a:gs pos="50000">
                <a:srgbClr val="E3FDE8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0" algn="just">
              <a:lnSpc>
                <a:spcPct val="110000"/>
              </a:lnSpc>
              <a:buFontTx/>
              <a:buNone/>
            </a:pPr>
            <a:r>
              <a:rPr lang="en-US" sz="44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«</a:t>
            </a:r>
            <a:r>
              <a:rPr lang="ru-RU" sz="44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O’zbek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»</a:t>
            </a:r>
            <a:r>
              <a:rPr lang="ru-RU" sz="4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atamasining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kelib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chiqishini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ayrim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tadqiqotchilar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Oltin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O’rda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xoni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ru-RU" sz="44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O’zbekxonning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(1312-1341) </a:t>
            </a:r>
            <a:r>
              <a:rPr lang="ru-RU" sz="44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nomi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4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bilan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ru-RU" sz="4400" b="1" dirty="0" err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bog’laydilar</a:t>
            </a:r>
            <a:r>
              <a:rPr lang="ru-RU" sz="44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r>
              <a:rPr lang="ru-RU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10" name="Picture 6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solidFill>
            <a:schemeClr val="bg1"/>
          </a:solidFill>
          <a:ln>
            <a:solidFill>
              <a:srgbClr val="000000"/>
            </a:solidFill>
          </a:ln>
        </p:spPr>
      </p:pic>
      <p:pic>
        <p:nvPicPr>
          <p:cNvPr id="27711" name="Picture 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900" y="990600"/>
            <a:ext cx="4538663" cy="54102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  <a:solidFill>
            <a:schemeClr val="tx1"/>
          </a:solidFill>
        </p:spPr>
        <p:txBody>
          <a:bodyPr/>
          <a:lstStyle/>
          <a:p>
            <a:endParaRPr lang="ru-RU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908050"/>
            <a:ext cx="3646487" cy="51879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908050"/>
            <a:ext cx="3879850" cy="51879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solidFill>
            <a:schemeClr val="bg1"/>
          </a:solidFill>
          <a:ln>
            <a:solidFill>
              <a:srgbClr val="000000"/>
            </a:solidFill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268413"/>
            <a:ext cx="3609975" cy="48450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1214438"/>
            <a:ext cx="4032250" cy="487838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610600" cy="6248400"/>
          </a:xfrm>
          <a:solidFill>
            <a:schemeClr val="tx1"/>
          </a:solidFill>
        </p:spPr>
        <p:txBody>
          <a:bodyPr/>
          <a:lstStyle/>
          <a:p>
            <a:endParaRPr lang="ru-RU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908050"/>
            <a:ext cx="3816350" cy="52578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908050"/>
            <a:ext cx="3887787" cy="526415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9144000" cy="6858000"/>
          </a:xfrm>
          <a:solidFill>
            <a:schemeClr val="bg1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>
              <a:solidFill>
                <a:srgbClr val="0066FF"/>
              </a:solidFill>
            </a:endParaRPr>
          </a:p>
          <a:p>
            <a:pPr algn="ctr">
              <a:buFontTx/>
              <a:buNone/>
            </a:pPr>
            <a:r>
              <a:rPr lang="en-US" sz="2800" b="1" dirty="0" smtClean="0">
                <a:solidFill>
                  <a:srgbClr val="0066FF"/>
                </a:solidFill>
              </a:rPr>
              <a:t>TO’RTKO’L ORAQALPOG’ISTON</a:t>
            </a:r>
            <a:endParaRPr lang="ru-RU" dirty="0">
              <a:solidFill>
                <a:srgbClr val="0066FF"/>
              </a:solidFill>
            </a:endParaRPr>
          </a:p>
        </p:txBody>
      </p:sp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3835400" cy="5029200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7900" y="1341438"/>
            <a:ext cx="3943350" cy="5059362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FFEFFD"/>
              </a:gs>
              <a:gs pos="50000">
                <a:srgbClr val="FCFEE2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358775" lvl="2" indent="265113" algn="just">
              <a:lnSpc>
                <a:spcPct val="130000"/>
              </a:lnSpc>
              <a:buClr>
                <a:schemeClr val="tx1"/>
              </a:buClr>
              <a:buFont typeface="Verdana" pitchFamily="34" charset="0"/>
              <a:buNone/>
            </a:pPr>
            <a:r>
              <a:rPr lang="en-US" sz="3600" b="1" u="sng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XALQ</a:t>
            </a:r>
            <a:r>
              <a:rPr lang="en-US" sz="3600" b="1" u="sng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– muayyan mamlakatning barcha aholisi. </a:t>
            </a:r>
          </a:p>
          <a:p>
            <a:pPr marL="358775" lvl="2" indent="265113" algn="just">
              <a:lnSpc>
                <a:spcPct val="130000"/>
              </a:lnSpc>
              <a:buClr>
                <a:schemeClr val="tx1"/>
              </a:buClr>
              <a:buFont typeface="Verdana" pitchFamily="34" charset="0"/>
              <a:buNone/>
            </a:pPr>
            <a:r>
              <a:rPr lang="en-US" sz="3600" b="1" u="sng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QABILA</a:t>
            </a:r>
            <a:r>
              <a:rPr lang="en-US" sz="3600" b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– </a:t>
            </a:r>
            <a:r>
              <a:rPr lang="en-US" sz="36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ibtidoiy jamoa tuzumi davridagi etnik birlik va ijtimoiy uyushma tipi.</a:t>
            </a:r>
          </a:p>
          <a:p>
            <a:pPr marL="358775" lvl="2" indent="265113" algn="just">
              <a:lnSpc>
                <a:spcPct val="120000"/>
              </a:lnSpc>
              <a:buClr>
                <a:schemeClr val="tx1"/>
              </a:buClr>
              <a:buFont typeface="Verdana" pitchFamily="34" charset="0"/>
              <a:buNone/>
            </a:pPr>
            <a:r>
              <a:rPr lang="en-US" sz="3600" b="1" u="sng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ELAT</a:t>
            </a:r>
            <a:r>
              <a:rPr lang="en-US" sz="3600" b="1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>
                <a:solidFill>
                  <a:srgbClr val="3366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– </a:t>
            </a:r>
            <a:r>
              <a:rPr lang="en-US" sz="36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kishilarning til, hudud, iqtisodiy va madaniy jihatdan tarixan shakllangan birligi.</a:t>
            </a:r>
            <a:endParaRPr lang="ru-RU"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5905500"/>
          </a:xfrm>
          <a:gradFill rotWithShape="1">
            <a:gsLst>
              <a:gs pos="0">
                <a:srgbClr val="FFEFFD"/>
              </a:gs>
              <a:gs pos="50000">
                <a:srgbClr val="F9FEDE"/>
              </a:gs>
              <a:gs pos="100000">
                <a:srgbClr val="FFEFFD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457200" algn="just">
              <a:lnSpc>
                <a:spcPct val="220000"/>
              </a:lnSpc>
              <a:buFontTx/>
              <a:buNone/>
            </a:pPr>
            <a:r>
              <a:rPr lang="en-US" sz="3600" b="1" u="sng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MILLAT</a:t>
            </a:r>
            <a:r>
              <a:rPr lang="en-US" sz="3600" b="1">
                <a:solidFill>
                  <a:srgbClr val="99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6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- kishilarning umumiy til, hudud, yagona iqtisodiy xo’jalik va madaniyat, umumiy psixologik  jihatdan tarixan shakllangan birligi.</a:t>
            </a:r>
            <a:endParaRPr lang="ru-RU" sz="3600" b="1">
              <a:solidFill>
                <a:srgbClr val="0066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404813"/>
            <a:ext cx="8280400" cy="5976937"/>
          </a:xfrm>
          <a:gradFill rotWithShape="1">
            <a:gsLst>
              <a:gs pos="0">
                <a:srgbClr val="E3FDE8"/>
              </a:gs>
              <a:gs pos="50000">
                <a:srgbClr val="FFEFFD"/>
              </a:gs>
              <a:gs pos="100000">
                <a:srgbClr val="E3FDE8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0" indent="539750" algn="just">
              <a:lnSpc>
                <a:spcPct val="110000"/>
              </a:lnSpc>
              <a:buFontTx/>
              <a:buNone/>
            </a:pPr>
            <a:r>
              <a:rPr 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</a:t>
            </a:r>
            <a:r>
              <a:rPr 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</a:rPr>
              <a:t>’</a:t>
            </a:r>
            <a:r>
              <a:rPr 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zbek xalqining kelib chiqishi nihoyatda murakkab va juda uzoq tarixga ega bo</a:t>
            </a:r>
            <a:r>
              <a:rPr 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/>
              </a:rPr>
              <a:t>’</a:t>
            </a:r>
            <a:r>
              <a:rPr lang="en-US" sz="36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lgan jarayondir</a:t>
            </a: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  <a:endParaRPr lang="ru-RU" sz="3600" b="1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marL="0" indent="539750" algn="just">
              <a:lnSpc>
                <a:spcPct val="110000"/>
              </a:lnSpc>
              <a:buFontTx/>
              <a:buNone/>
            </a:pPr>
            <a:r>
              <a:rPr lang="en-US" sz="3600" b="1">
                <a:effectLst>
                  <a:outerShdw blurRad="38100" dist="38100" dir="2700000" algn="tl">
                    <a:srgbClr val="FFFFFF"/>
                  </a:outerShdw>
                </a:effectLst>
              </a:rPr>
              <a:t>Hozirgi O’zbekiston  hududida yashagan ibtidoiy aholining antropologik  jihatdan</a:t>
            </a:r>
            <a:r>
              <a:rPr lang="en-US" sz="3600" b="1">
                <a:solidFill>
                  <a:srgbClr val="336600"/>
                </a:solidFill>
              </a:rPr>
              <a:t> </a:t>
            </a:r>
            <a:r>
              <a:rPr lang="en-US" sz="3600" b="1" u="sng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YEVROPOID IRQINING JANUBIY YOKI O’RTA YER DENGIZI PUSHTIGA YAQIN EKANLIGI  ISBOTLANGAN.</a:t>
            </a:r>
            <a:endParaRPr lang="ru-RU" sz="3600" b="1" u="sng">
              <a:solidFill>
                <a:srgbClr val="CC33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476250"/>
            <a:ext cx="8064500" cy="5905500"/>
          </a:xfrm>
          <a:gradFill rotWithShape="1">
            <a:gsLst>
              <a:gs pos="0">
                <a:srgbClr val="FFEFFD"/>
              </a:gs>
              <a:gs pos="100000">
                <a:srgbClr val="F9FEDE"/>
              </a:gs>
            </a:gsLst>
            <a:lin ang="5400000" scaled="1"/>
          </a:gradFill>
          <a:ln w="28575">
            <a:solidFill>
              <a:schemeClr val="tx1"/>
            </a:solidFill>
          </a:ln>
        </p:spPr>
        <p:txBody>
          <a:bodyPr/>
          <a:lstStyle/>
          <a:p>
            <a:pPr marL="381000" lvl="2" indent="0" algn="just">
              <a:lnSpc>
                <a:spcPct val="150000"/>
              </a:lnSpc>
              <a:buClr>
                <a:schemeClr val="tx1"/>
              </a:buClr>
              <a:buFont typeface="Verdana" pitchFamily="34" charset="0"/>
              <a:buNone/>
            </a:pPr>
            <a:r>
              <a:rPr lang="en-US" sz="3600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      Antropologik izlanishlar natijasida tadqiqotchilar ikki daryo  oralig’idagi  irqning  shakllanishini juda boy antropologik ma‘lumotlar asosida, bundan 2200-2300-yil  ilgari boshlanganligini isbotladilar.</a:t>
            </a:r>
            <a:r>
              <a:rPr lang="en-US" sz="3600" b="1">
                <a:solidFill>
                  <a:schemeClr val="bg2"/>
                </a:solidFill>
              </a:rPr>
              <a:t> </a:t>
            </a:r>
            <a:endParaRPr lang="ru-RU" sz="3600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</TotalTime>
  <Words>1633</Words>
  <Application>Microsoft Office PowerPoint</Application>
  <PresentationFormat>Экран (4:3)</PresentationFormat>
  <Paragraphs>70</Paragraphs>
  <Slides>55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55</vt:i4>
      </vt:variant>
    </vt:vector>
  </HeadingPairs>
  <TitlesOfParts>
    <vt:vector size="56" baseType="lpstr">
      <vt:lpstr>Оформление по умолчанию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O’ZBEK  XALQI  ETNIK SHAKLLANISHINING  DAVRLARI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Пирнафас</dc:creator>
  <cp:lastModifiedBy>User</cp:lastModifiedBy>
  <cp:revision>107</cp:revision>
  <dcterms:created xsi:type="dcterms:W3CDTF">2010-11-14T15:25:34Z</dcterms:created>
  <dcterms:modified xsi:type="dcterms:W3CDTF">2022-09-24T05:12:05Z</dcterms:modified>
</cp:coreProperties>
</file>